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58" r:id="rId4"/>
    <p:sldId id="259" r:id="rId5"/>
    <p:sldId id="260" r:id="rId6"/>
    <p:sldId id="261" r:id="rId7"/>
    <p:sldId id="265" r:id="rId8"/>
    <p:sldId id="267" r:id="rId9"/>
    <p:sldId id="264" r:id="rId10"/>
    <p:sldId id="262" r:id="rId11"/>
    <p:sldId id="263" r:id="rId12"/>
    <p:sldId id="270" r:id="rId1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3549902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4188696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801807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261C824-7852-497E-81CD-90D26B4A419E}" type="datetimeFigureOut">
              <a:rPr lang="fr-FR" smtClean="0"/>
              <a:t>30/07/2025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402417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261C824-7852-497E-81CD-90D26B4A419E}" type="datetimeFigureOut">
              <a:rPr lang="fr-FR" smtClean="0"/>
              <a:t>30/07/2025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4270826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261C824-7852-497E-81CD-90D26B4A419E}" type="datetimeFigureOut">
              <a:rPr lang="fr-FR" smtClean="0"/>
              <a:t>30/07/2025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2779930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1C824-7852-497E-81CD-90D26B4A419E}" type="datetimeFigureOut">
              <a:rPr lang="fr-FR" smtClean="0"/>
              <a:t>30/07/2025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296966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261C824-7852-497E-81CD-90D26B4A419E}" type="datetimeFigureOut">
              <a:rPr lang="fr-FR" smtClean="0"/>
              <a:t>30/07/2025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3529684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261C824-7852-497E-81CD-90D26B4A419E}" type="datetimeFigureOut">
              <a:rPr lang="fr-FR" smtClean="0"/>
              <a:t>30/07/2025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2118314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354375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00846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2398336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391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1563649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1456761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261C824-7852-497E-81CD-90D26B4A419E}" type="datetimeFigureOut">
              <a:rPr lang="fr-FR" smtClean="0"/>
              <a:t>30/07/2025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AFF1339-A71D-4FB1-B026-3AB649B6BA88}" type="slidenum">
              <a:rPr lang="fr-FR" smtClean="0"/>
              <a:t>‹N°›</a:t>
            </a:fld>
            <a:endParaRPr lang="fr-FR"/>
          </a:p>
        </p:txBody>
      </p:sp>
    </p:spTree>
    <p:extLst>
      <p:ext uri="{BB962C8B-B14F-4D97-AF65-F5344CB8AC3E}">
        <p14:creationId xmlns:p14="http://schemas.microsoft.com/office/powerpoint/2010/main" val="2647802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261C824-7852-497E-81CD-90D26B4A419E}" type="datetimeFigureOut">
              <a:rPr lang="fr-FR" smtClean="0"/>
              <a:t>30/07/2025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AFF1339-A71D-4FB1-B026-3AB649B6BA88}" type="slidenum">
              <a:rPr lang="fr-FR" smtClean="0"/>
              <a:t>‹N°›</a:t>
            </a:fld>
            <a:endParaRPr lang="fr-FR"/>
          </a:p>
        </p:txBody>
      </p:sp>
    </p:spTree>
    <p:extLst>
      <p:ext uri="{BB962C8B-B14F-4D97-AF65-F5344CB8AC3E}">
        <p14:creationId xmlns:p14="http://schemas.microsoft.com/office/powerpoint/2010/main" val="346082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g"/></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27A7B5-FB19-B356-154A-40740333126F}"/>
              </a:ext>
            </a:extLst>
          </p:cNvPr>
          <p:cNvSpPr/>
          <p:nvPr/>
        </p:nvSpPr>
        <p:spPr>
          <a:xfrm>
            <a:off x="0" y="-16535"/>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Une image contenant texte, graphisme, Graphique, dessin&#10;&#10;Le contenu généré par l’IA peut être incorrect.">
            <a:extLst>
              <a:ext uri="{FF2B5EF4-FFF2-40B4-BE49-F238E27FC236}">
                <a16:creationId xmlns:a16="http://schemas.microsoft.com/office/drawing/2014/main" id="{1EA6065E-F162-0A44-E3B3-6E9F1B197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505" y="0"/>
            <a:ext cx="6970143" cy="6824931"/>
          </a:xfrm>
          <a:prstGeom prst="rect">
            <a:avLst/>
          </a:prstGeom>
        </p:spPr>
      </p:pic>
    </p:spTree>
    <p:extLst>
      <p:ext uri="{BB962C8B-B14F-4D97-AF65-F5344CB8AC3E}">
        <p14:creationId xmlns:p14="http://schemas.microsoft.com/office/powerpoint/2010/main" val="52695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texte, graphisme, Graphique, dessin&#10;&#10;Le contenu généré par l’IA peut être incorrect.">
            <a:extLst>
              <a:ext uri="{FF2B5EF4-FFF2-40B4-BE49-F238E27FC236}">
                <a16:creationId xmlns:a16="http://schemas.microsoft.com/office/drawing/2014/main" id="{8BE56D20-039C-6978-ADA5-70E4D08E1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5" name="Espace réservé du contenu 2">
            <a:extLst>
              <a:ext uri="{FF2B5EF4-FFF2-40B4-BE49-F238E27FC236}">
                <a16:creationId xmlns:a16="http://schemas.microsoft.com/office/drawing/2014/main" id="{95B89558-5EA2-B7D5-7C94-332C07D527D9}"/>
              </a:ext>
            </a:extLst>
          </p:cNvPr>
          <p:cNvSpPr txBox="1">
            <a:spLocks/>
          </p:cNvSpPr>
          <p:nvPr/>
        </p:nvSpPr>
        <p:spPr>
          <a:xfrm>
            <a:off x="622272" y="94673"/>
            <a:ext cx="8596312" cy="1320800"/>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Font typeface="Wingdings 3" charset="2"/>
              <a:buNone/>
            </a:pPr>
            <a:r>
              <a:rPr lang="fr-FR" sz="4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Le but de ce tutoriel est de vous donner les éléments qui vont vous permettre d’installer des </a:t>
            </a:r>
            <a:r>
              <a:rPr lang="fr-FR" sz="4000" kern="100" dirty="0" err="1">
                <a:solidFill>
                  <a:schemeClr val="tx1"/>
                </a:solidFill>
                <a:latin typeface="Aptos" panose="020B0004020202020204" pitchFamily="34" charset="0"/>
                <a:ea typeface="Aptos" panose="020B0004020202020204" pitchFamily="34" charset="0"/>
                <a:cs typeface="Times New Roman" panose="02020603050405020304" pitchFamily="18" charset="0"/>
              </a:rPr>
              <a:t>LEDs</a:t>
            </a:r>
            <a:r>
              <a:rPr lang="fr-FR" sz="4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d’éclairage sur votre instrument</a:t>
            </a:r>
          </a:p>
          <a:p>
            <a:pPr marL="0" indent="0" algn="ctr">
              <a:lnSpc>
                <a:spcPct val="107000"/>
              </a:lnSpc>
              <a:spcAft>
                <a:spcPts val="800"/>
              </a:spcAft>
              <a:buFont typeface="Wingdings 3" charset="2"/>
              <a:buNone/>
            </a:pPr>
            <a:endParaRPr lang="fr-FR"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r>
              <a:rPr lang="fr-FR" sz="4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Nous souhaitons que tout le monde adopte le même modèle d’éclairage, afin d’avoir quelque chose d’harmonieux</a:t>
            </a:r>
          </a:p>
        </p:txBody>
      </p:sp>
      <p:sp>
        <p:nvSpPr>
          <p:cNvPr id="6" name="Espace réservé du contenu 2">
            <a:extLst>
              <a:ext uri="{FF2B5EF4-FFF2-40B4-BE49-F238E27FC236}">
                <a16:creationId xmlns:a16="http://schemas.microsoft.com/office/drawing/2014/main" id="{A31A3372-0E7C-3BB1-77BB-5D2DD4CC5C2E}"/>
              </a:ext>
            </a:extLst>
          </p:cNvPr>
          <p:cNvSpPr txBox="1">
            <a:spLocks/>
          </p:cNvSpPr>
          <p:nvPr/>
        </p:nvSpPr>
        <p:spPr>
          <a:xfrm>
            <a:off x="1535473" y="6416962"/>
            <a:ext cx="5077763" cy="346365"/>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r>
              <a:rPr lang="fr-FR" sz="1100"/>
              <a:t>Commission Instruments – Tutoriel Installation LED sur Instrument – 08/2025</a:t>
            </a:r>
            <a:endParaRPr lang="fr-FR" sz="1100" dirty="0"/>
          </a:p>
        </p:txBody>
      </p:sp>
    </p:spTree>
    <p:extLst>
      <p:ext uri="{BB962C8B-B14F-4D97-AF65-F5344CB8AC3E}">
        <p14:creationId xmlns:p14="http://schemas.microsoft.com/office/powerpoint/2010/main" val="219466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a:extLst>
              <a:ext uri="{FF2B5EF4-FFF2-40B4-BE49-F238E27FC236}">
                <a16:creationId xmlns:a16="http://schemas.microsoft.com/office/drawing/2014/main" id="{670343DB-4B3C-73C7-70B9-CA65F188B7EE}"/>
              </a:ext>
            </a:extLst>
          </p:cNvPr>
          <p:cNvSpPr>
            <a:spLocks noGrp="1"/>
          </p:cNvSpPr>
          <p:nvPr>
            <p:ph idx="1"/>
          </p:nvPr>
        </p:nvSpPr>
        <p:spPr>
          <a:xfrm>
            <a:off x="1535473" y="6416962"/>
            <a:ext cx="5077763" cy="346365"/>
          </a:xfrm>
        </p:spPr>
        <p:txBody>
          <a:bodyPr>
            <a:normAutofit/>
          </a:bodyPr>
          <a:lstStyle/>
          <a:p>
            <a:pPr marL="0" indent="0">
              <a:buNone/>
            </a:pPr>
            <a:r>
              <a:rPr lang="fr-FR" sz="1100" dirty="0"/>
              <a:t>Commission Instruments – Tutoriel Installation LED sur Instrument – 08/2025</a:t>
            </a:r>
          </a:p>
        </p:txBody>
      </p:sp>
      <p:sp>
        <p:nvSpPr>
          <p:cNvPr id="7" name="Espace réservé du contenu 2">
            <a:extLst>
              <a:ext uri="{FF2B5EF4-FFF2-40B4-BE49-F238E27FC236}">
                <a16:creationId xmlns:a16="http://schemas.microsoft.com/office/drawing/2014/main" id="{16F6F27E-B736-1505-2ABD-BB8734292268}"/>
              </a:ext>
            </a:extLst>
          </p:cNvPr>
          <p:cNvSpPr txBox="1">
            <a:spLocks/>
          </p:cNvSpPr>
          <p:nvPr/>
        </p:nvSpPr>
        <p:spPr>
          <a:xfrm>
            <a:off x="1535473" y="267856"/>
            <a:ext cx="7253394" cy="81524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07000"/>
              </a:lnSpc>
              <a:spcAft>
                <a:spcPts val="800"/>
              </a:spcAft>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Fourniture de la LED par le bureau</a:t>
            </a:r>
          </a:p>
          <a:p>
            <a:pPr>
              <a:lnSpc>
                <a:spcPct val="107000"/>
              </a:lnSpc>
              <a:spcAft>
                <a:spcPts val="800"/>
              </a:spcAft>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Fixation de la LED par vos soins suivant le modèle ( </a:t>
            </a:r>
            <a:r>
              <a:rPr lang="fr-FR" sz="1400" kern="100" dirty="0" err="1">
                <a:effectLst/>
                <a:latin typeface="Aptos" panose="020B0004020202020204" pitchFamily="34" charset="0"/>
                <a:ea typeface="Aptos" panose="020B0004020202020204" pitchFamily="34" charset="0"/>
                <a:cs typeface="Times New Roman" panose="02020603050405020304" pitchFamily="18" charset="0"/>
              </a:rPr>
              <a:t>Colson</a:t>
            </a:r>
            <a:r>
              <a:rPr lang="fr-FR" sz="1400" kern="100" dirty="0">
                <a:effectLst/>
                <a:latin typeface="Aptos" panose="020B0004020202020204" pitchFamily="34" charset="0"/>
                <a:ea typeface="Aptos" panose="020B0004020202020204" pitchFamily="34" charset="0"/>
                <a:cs typeface="Times New Roman" panose="02020603050405020304" pitchFamily="18" charset="0"/>
              </a:rPr>
              <a:t>, scotch , … )</a:t>
            </a:r>
          </a:p>
          <a:p>
            <a:pPr>
              <a:lnSpc>
                <a:spcPct val="107000"/>
              </a:lnSpc>
              <a:spcAft>
                <a:spcPts val="800"/>
              </a:spcAft>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Fixation du boitier d’éclairage </a:t>
            </a:r>
          </a:p>
          <a:p>
            <a:pPr marL="342900" lvl="0" indent="-342900">
              <a:lnSpc>
                <a:spcPct val="107000"/>
              </a:lnSpc>
              <a:buFont typeface="Aptos" panose="020B0004020202020204" pitchFamily="34" charset="0"/>
              <a:buChar char="-"/>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Soit sur le fût ( scotch ou scratch )</a:t>
            </a:r>
          </a:p>
          <a:p>
            <a:pPr marL="342900" lvl="0" indent="-342900">
              <a:lnSpc>
                <a:spcPct val="107000"/>
              </a:lnSpc>
              <a:buFont typeface="Aptos" panose="020B0004020202020204" pitchFamily="34" charset="0"/>
              <a:buChar char="-"/>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Soit dans votre poche</a:t>
            </a:r>
          </a:p>
          <a:p>
            <a:pPr marL="342900" lvl="0" indent="-342900">
              <a:lnSpc>
                <a:spcPct val="107000"/>
              </a:lnSpc>
              <a:spcAft>
                <a:spcPts val="800"/>
              </a:spcAft>
              <a:buFont typeface="Aptos" panose="020B0004020202020204" pitchFamily="34" charset="0"/>
              <a:buChar char="-"/>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Soit dans une petite pochette fixée au fût, ….</a:t>
            </a:r>
          </a:p>
        </p:txBody>
      </p:sp>
      <p:pic>
        <p:nvPicPr>
          <p:cNvPr id="9" name="Image 8">
            <a:extLst>
              <a:ext uri="{FF2B5EF4-FFF2-40B4-BE49-F238E27FC236}">
                <a16:creationId xmlns:a16="http://schemas.microsoft.com/office/drawing/2014/main" id="{8C82B16F-8138-7713-1204-9E593867D86B}"/>
              </a:ext>
            </a:extLst>
          </p:cNvPr>
          <p:cNvPicPr>
            <a:picLocks noChangeAspect="1"/>
          </p:cNvPicPr>
          <p:nvPr/>
        </p:nvPicPr>
        <p:blipFill>
          <a:blip r:embed="rId2"/>
          <a:stretch>
            <a:fillRect/>
          </a:stretch>
        </p:blipFill>
        <p:spPr>
          <a:xfrm>
            <a:off x="285426" y="3210031"/>
            <a:ext cx="6258798" cy="2353003"/>
          </a:xfrm>
          <a:prstGeom prst="rect">
            <a:avLst/>
          </a:prstGeom>
        </p:spPr>
      </p:pic>
      <p:pic>
        <p:nvPicPr>
          <p:cNvPr id="10" name="Espace réservé du contenu 4" descr="Une image contenant texte, graphisme, Graphique, dessin&#10;&#10;Le contenu généré par l’IA peut être incorrect.">
            <a:extLst>
              <a:ext uri="{FF2B5EF4-FFF2-40B4-BE49-F238E27FC236}">
                <a16:creationId xmlns:a16="http://schemas.microsoft.com/office/drawing/2014/main" id="{78F79B8C-A39C-3816-F104-E28817426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11" name="Espace réservé du contenu 2">
            <a:extLst>
              <a:ext uri="{FF2B5EF4-FFF2-40B4-BE49-F238E27FC236}">
                <a16:creationId xmlns:a16="http://schemas.microsoft.com/office/drawing/2014/main" id="{CB518B46-CCD3-CD40-EEA4-C19ABF30B582}"/>
              </a:ext>
            </a:extLst>
          </p:cNvPr>
          <p:cNvSpPr txBox="1">
            <a:spLocks/>
          </p:cNvSpPr>
          <p:nvPr/>
        </p:nvSpPr>
        <p:spPr>
          <a:xfrm>
            <a:off x="483706" y="2717190"/>
            <a:ext cx="9457236" cy="81524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07000"/>
              </a:lnSpc>
              <a:spcAft>
                <a:spcPts val="800"/>
              </a:spcAft>
            </a:pPr>
            <a:r>
              <a:rPr lang="fr-FR" sz="1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DANS LA MESURE DU POSSIBLE, ESSAYEZ DE NE PAS CACHER LE LOGO DE SAMB’BAGAGE</a:t>
            </a:r>
          </a:p>
        </p:txBody>
      </p:sp>
      <p:pic>
        <p:nvPicPr>
          <p:cNvPr id="13" name="Image 12">
            <a:extLst>
              <a:ext uri="{FF2B5EF4-FFF2-40B4-BE49-F238E27FC236}">
                <a16:creationId xmlns:a16="http://schemas.microsoft.com/office/drawing/2014/main" id="{DF600FE6-E0B0-25A2-296C-1242D408E059}"/>
              </a:ext>
            </a:extLst>
          </p:cNvPr>
          <p:cNvPicPr>
            <a:picLocks noChangeAspect="1"/>
          </p:cNvPicPr>
          <p:nvPr/>
        </p:nvPicPr>
        <p:blipFill>
          <a:blip r:embed="rId4"/>
          <a:stretch>
            <a:fillRect/>
          </a:stretch>
        </p:blipFill>
        <p:spPr>
          <a:xfrm>
            <a:off x="7090914" y="3984332"/>
            <a:ext cx="1493830" cy="1182192"/>
          </a:xfrm>
          <a:prstGeom prst="rect">
            <a:avLst/>
          </a:prstGeom>
        </p:spPr>
      </p:pic>
      <p:sp>
        <p:nvSpPr>
          <p:cNvPr id="14" name="Espace réservé du contenu 2">
            <a:extLst>
              <a:ext uri="{FF2B5EF4-FFF2-40B4-BE49-F238E27FC236}">
                <a16:creationId xmlns:a16="http://schemas.microsoft.com/office/drawing/2014/main" id="{E3625B89-3BC4-8015-3066-5E590869F06D}"/>
              </a:ext>
            </a:extLst>
          </p:cNvPr>
          <p:cNvSpPr txBox="1">
            <a:spLocks/>
          </p:cNvSpPr>
          <p:nvPr/>
        </p:nvSpPr>
        <p:spPr>
          <a:xfrm>
            <a:off x="5628719" y="3357594"/>
            <a:ext cx="4740232" cy="81524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lgn="ctr">
              <a:lnSpc>
                <a:spcPct val="107000"/>
              </a:lnSpc>
              <a:buNone/>
            </a:pPr>
            <a:r>
              <a:rPr lang="fr-FR" sz="1200" dirty="0">
                <a:effectLst/>
                <a:latin typeface="Aptos" panose="020B0004020202020204" pitchFamily="34" charset="0"/>
                <a:ea typeface="Aptos" panose="020B0004020202020204" pitchFamily="34" charset="0"/>
                <a:cs typeface="Times New Roman" panose="02020603050405020304" pitchFamily="18" charset="0"/>
              </a:rPr>
              <a:t>Caisse Claire </a:t>
            </a:r>
          </a:p>
          <a:p>
            <a:pPr marL="0" lvl="0" indent="0" algn="ctr">
              <a:lnSpc>
                <a:spcPct val="107000"/>
              </a:lnSpc>
              <a:buNone/>
            </a:pPr>
            <a:r>
              <a:rPr lang="fr-FR" sz="1200" dirty="0">
                <a:effectLst/>
                <a:latin typeface="Aptos" panose="020B0004020202020204" pitchFamily="34" charset="0"/>
                <a:ea typeface="Aptos" panose="020B0004020202020204" pitchFamily="34" charset="0"/>
                <a:cs typeface="Times New Roman" panose="02020603050405020304" pitchFamily="18" charset="0"/>
              </a:rPr>
              <a:t>( LED à l’horizontale dû à la hauteur de la caisse claire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3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01B4FAFC-826E-2411-F250-6BF9C852BED5}"/>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a:t>Commission Instruments – Tutoriel Installation LED sur Instrument – 08/2025</a:t>
            </a:r>
            <a:endParaRPr lang="fr-FR" sz="1100" dirty="0"/>
          </a:p>
        </p:txBody>
      </p:sp>
      <p:pic>
        <p:nvPicPr>
          <p:cNvPr id="5" name="Espace réservé du contenu 4" descr="Une image contenant texte, graphisme, Graphique, dessin&#10;&#10;Le contenu généré par l’IA peut être incorrect.">
            <a:extLst>
              <a:ext uri="{FF2B5EF4-FFF2-40B4-BE49-F238E27FC236}">
                <a16:creationId xmlns:a16="http://schemas.microsoft.com/office/drawing/2014/main" id="{FA0B952E-CB32-1F4A-A61E-C4605292B2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6" name="Espace réservé du contenu 2">
            <a:extLst>
              <a:ext uri="{FF2B5EF4-FFF2-40B4-BE49-F238E27FC236}">
                <a16:creationId xmlns:a16="http://schemas.microsoft.com/office/drawing/2014/main" id="{596AB9A5-57D4-C49B-B52A-1878482D77CB}"/>
              </a:ext>
            </a:extLst>
          </p:cNvPr>
          <p:cNvSpPr txBox="1">
            <a:spLocks noGrp="1"/>
          </p:cNvSpPr>
          <p:nvPr>
            <p:ph type="title"/>
          </p:nvPr>
        </p:nvSpPr>
        <p:spPr>
          <a:xfrm>
            <a:off x="617478" y="274126"/>
            <a:ext cx="8596312" cy="163326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None/>
            </a:pPr>
            <a:r>
              <a:rPr lang="fr-FR" sz="2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Fixation de la LED par vos soins </a:t>
            </a:r>
            <a:br>
              <a:rPr lang="fr-FR" sz="2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br>
            <a:br>
              <a:rPr lang="fr-FR" sz="2000" kern="100" dirty="0">
                <a:effectLst/>
                <a:latin typeface="Aptos" panose="020B0004020202020204" pitchFamily="34" charset="0"/>
                <a:ea typeface="Aptos" panose="020B0004020202020204" pitchFamily="34" charset="0"/>
                <a:cs typeface="Times New Roman" panose="02020603050405020304" pitchFamily="18" charset="0"/>
              </a:rPr>
            </a:br>
            <a:r>
              <a:rPr lang="fr-FR" sz="2000" kern="100" dirty="0">
                <a:effectLst/>
                <a:latin typeface="Aptos" panose="020B0004020202020204" pitchFamily="34" charset="0"/>
                <a:ea typeface="Aptos" panose="020B0004020202020204" pitchFamily="34" charset="0"/>
                <a:cs typeface="Times New Roman" panose="02020603050405020304" pitchFamily="18" charset="0"/>
              </a:rPr>
              <a:t>Tout le monde doit avoir le même modèle de fixation de la LED</a:t>
            </a:r>
          </a:p>
          <a:p>
            <a:pPr marL="0" indent="0">
              <a:lnSpc>
                <a:spcPct val="107000"/>
              </a:lnSpc>
              <a:spcAft>
                <a:spcPts val="800"/>
              </a:spcAft>
              <a:buNone/>
            </a:pPr>
            <a:br>
              <a:rPr lang="fr-FR" sz="1400" kern="100" dirty="0">
                <a:latin typeface="Aptos" panose="020B0004020202020204" pitchFamily="34" charset="0"/>
                <a:ea typeface="Aptos" panose="020B0004020202020204" pitchFamily="34" charset="0"/>
                <a:cs typeface="Times New Roman" panose="02020603050405020304" pitchFamily="18" charset="0"/>
              </a:rPr>
            </a:br>
            <a:br>
              <a:rPr lang="fr-FR" sz="1400" kern="100" dirty="0">
                <a:latin typeface="Aptos" panose="020B0004020202020204" pitchFamily="34" charset="0"/>
                <a:ea typeface="Aptos" panose="020B0004020202020204" pitchFamily="34" charset="0"/>
                <a:cs typeface="Times New Roman" panose="02020603050405020304" pitchFamily="18" charset="0"/>
              </a:rPr>
            </a:br>
            <a:br>
              <a:rPr lang="fr-FR" sz="1400" kern="100" dirty="0">
                <a:latin typeface="Aptos" panose="020B0004020202020204" pitchFamily="34" charset="0"/>
                <a:ea typeface="Aptos" panose="020B0004020202020204" pitchFamily="34" charset="0"/>
                <a:cs typeface="Times New Roman" panose="02020603050405020304" pitchFamily="18" charset="0"/>
              </a:rPr>
            </a:br>
            <a:r>
              <a:rPr lang="fr-FR" sz="2000" kern="100" dirty="0">
                <a:latin typeface="Aptos" panose="020B0004020202020204" pitchFamily="34" charset="0"/>
                <a:ea typeface="Aptos" panose="020B0004020202020204" pitchFamily="34" charset="0"/>
                <a:cs typeface="Times New Roman" panose="02020603050405020304" pitchFamily="18" charset="0"/>
              </a:rPr>
              <a:t>Nous vous conseillons de ne pas coller la LED directement sur votre fût  !!</a:t>
            </a:r>
            <a:br>
              <a:rPr lang="fr-FR" sz="2000" kern="100" dirty="0">
                <a:latin typeface="Aptos" panose="020B0004020202020204" pitchFamily="34" charset="0"/>
                <a:ea typeface="Aptos" panose="020B0004020202020204" pitchFamily="34" charset="0"/>
                <a:cs typeface="Times New Roman" panose="02020603050405020304" pitchFamily="18" charset="0"/>
              </a:rPr>
            </a:br>
            <a:br>
              <a:rPr lang="fr-FR" sz="2000" kern="100" dirty="0">
                <a:latin typeface="Aptos" panose="020B0004020202020204" pitchFamily="34" charset="0"/>
                <a:ea typeface="Aptos" panose="020B0004020202020204" pitchFamily="34" charset="0"/>
                <a:cs typeface="Times New Roman" panose="02020603050405020304" pitchFamily="18" charset="0"/>
              </a:rPr>
            </a:br>
            <a:r>
              <a:rPr lang="fr-FR" sz="2000" kern="100" dirty="0">
                <a:latin typeface="Aptos" panose="020B0004020202020204" pitchFamily="34" charset="0"/>
                <a:ea typeface="Aptos" panose="020B0004020202020204" pitchFamily="34" charset="0"/>
                <a:cs typeface="Times New Roman" panose="02020603050405020304" pitchFamily="18" charset="0"/>
              </a:rPr>
              <a:t>Fixez la LED à l’aide de : </a:t>
            </a:r>
            <a:br>
              <a:rPr lang="fr-FR" sz="2000" kern="100" dirty="0">
                <a:latin typeface="Aptos" panose="020B0004020202020204" pitchFamily="34" charset="0"/>
                <a:ea typeface="Aptos" panose="020B0004020202020204" pitchFamily="34" charset="0"/>
                <a:cs typeface="Times New Roman" panose="02020603050405020304" pitchFamily="18" charset="0"/>
              </a:rPr>
            </a:br>
            <a:r>
              <a:rPr lang="fr-FR" sz="2000" kern="100" dirty="0">
                <a:latin typeface="Aptos" panose="020B0004020202020204" pitchFamily="34" charset="0"/>
                <a:ea typeface="Aptos" panose="020B0004020202020204" pitchFamily="34" charset="0"/>
                <a:cs typeface="Times New Roman" panose="02020603050405020304" pitchFamily="18" charset="0"/>
              </a:rPr>
              <a:t>			 - Scotch transparent ou scotch au couleur du fût</a:t>
            </a:r>
            <a:br>
              <a:rPr lang="fr-FR" sz="2000" kern="100" dirty="0">
                <a:latin typeface="Aptos" panose="020B0004020202020204" pitchFamily="34" charset="0"/>
                <a:ea typeface="Aptos" panose="020B0004020202020204" pitchFamily="34" charset="0"/>
                <a:cs typeface="Times New Roman" panose="02020603050405020304" pitchFamily="18" charset="0"/>
              </a:rPr>
            </a:br>
            <a:r>
              <a:rPr lang="fr-FR" sz="2000" kern="100" dirty="0">
                <a:latin typeface="Aptos" panose="020B0004020202020204" pitchFamily="34" charset="0"/>
                <a:ea typeface="Aptos" panose="020B0004020202020204" pitchFamily="34" charset="0"/>
                <a:cs typeface="Times New Roman" panose="02020603050405020304" pitchFamily="18" charset="0"/>
              </a:rPr>
              <a:t>			 - Colsons, le long des tirants</a:t>
            </a:r>
            <a:br>
              <a:rPr lang="fr-FR" sz="2000" kern="100" dirty="0">
                <a:latin typeface="Aptos" panose="020B0004020202020204" pitchFamily="34" charset="0"/>
                <a:ea typeface="Aptos" panose="020B0004020202020204" pitchFamily="34" charset="0"/>
                <a:cs typeface="Times New Roman" panose="02020603050405020304" pitchFamily="18" charset="0"/>
              </a:rPr>
            </a:br>
            <a:br>
              <a:rPr lang="fr-FR" sz="2000" kern="100" dirty="0">
                <a:latin typeface="Aptos" panose="020B0004020202020204" pitchFamily="34" charset="0"/>
                <a:ea typeface="Aptos" panose="020B0004020202020204" pitchFamily="34" charset="0"/>
                <a:cs typeface="Times New Roman" panose="02020603050405020304" pitchFamily="18" charset="0"/>
              </a:rPr>
            </a:br>
            <a:r>
              <a:rPr lang="fr-FR" sz="2000" kern="100" dirty="0">
                <a:latin typeface="Aptos" panose="020B0004020202020204" pitchFamily="34" charset="0"/>
                <a:ea typeface="Aptos" panose="020B0004020202020204" pitchFamily="34" charset="0"/>
                <a:cs typeface="Times New Roman" panose="02020603050405020304" pitchFamily="18" charset="0"/>
              </a:rPr>
              <a:t>Cela permettra un démontage facile et évitera les traces de colles sur le fût</a:t>
            </a:r>
            <a:br>
              <a:rPr lang="fr-FR" sz="2000" kern="100" dirty="0">
                <a:latin typeface="Aptos" panose="020B0004020202020204" pitchFamily="34" charset="0"/>
                <a:ea typeface="Aptos" panose="020B0004020202020204" pitchFamily="34" charset="0"/>
                <a:cs typeface="Times New Roman" panose="02020603050405020304" pitchFamily="18" charset="0"/>
              </a:rPr>
            </a:br>
            <a:endParaRPr lang="fr-F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C8BB886B-46A8-7C18-DA92-FC4F0BDB634E}"/>
              </a:ext>
            </a:extLst>
          </p:cNvPr>
          <p:cNvPicPr>
            <a:picLocks noChangeAspect="1"/>
          </p:cNvPicPr>
          <p:nvPr/>
        </p:nvPicPr>
        <p:blipFill>
          <a:blip r:embed="rId3"/>
          <a:stretch>
            <a:fillRect/>
          </a:stretch>
        </p:blipFill>
        <p:spPr>
          <a:xfrm>
            <a:off x="8115269" y="2670836"/>
            <a:ext cx="1639079" cy="1516328"/>
          </a:xfrm>
          <a:prstGeom prst="rect">
            <a:avLst/>
          </a:prstGeom>
        </p:spPr>
      </p:pic>
      <p:pic>
        <p:nvPicPr>
          <p:cNvPr id="2050" name="Picture 2">
            <a:extLst>
              <a:ext uri="{FF2B5EF4-FFF2-40B4-BE49-F238E27FC236}">
                <a16:creationId xmlns:a16="http://schemas.microsoft.com/office/drawing/2014/main" id="{B8466A72-D238-1255-7D42-82AC80900B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3039" y="4566493"/>
            <a:ext cx="2467292" cy="185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0">
            <a:extLst>
              <a:ext uri="{FF2B5EF4-FFF2-40B4-BE49-F238E27FC236}">
                <a16:creationId xmlns:a16="http://schemas.microsoft.com/office/drawing/2014/main" id="{8D77AFD0-179D-1A78-CF4D-AC833A8A1D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0546" y="4551713"/>
            <a:ext cx="1398937" cy="1865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186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5CD8B320-71E0-2CB1-EDEC-E36566B65ADF}"/>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a:t>Commission Instruments – Tutoriel Installation LED sur Instrument – 08/2025</a:t>
            </a:r>
            <a:endParaRPr lang="fr-FR" sz="1100" dirty="0"/>
          </a:p>
        </p:txBody>
      </p:sp>
      <p:pic>
        <p:nvPicPr>
          <p:cNvPr id="5" name="Espace réservé du contenu 4" descr="Une image contenant texte, graphisme, Graphique, dessin&#10;&#10;Le contenu généré par l’IA peut être incorrect.">
            <a:extLst>
              <a:ext uri="{FF2B5EF4-FFF2-40B4-BE49-F238E27FC236}">
                <a16:creationId xmlns:a16="http://schemas.microsoft.com/office/drawing/2014/main" id="{BFD8D5F6-873D-A3EC-AFD4-91AC00804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pic>
        <p:nvPicPr>
          <p:cNvPr id="2050" name="Picture 2">
            <a:extLst>
              <a:ext uri="{FF2B5EF4-FFF2-40B4-BE49-F238E27FC236}">
                <a16:creationId xmlns:a16="http://schemas.microsoft.com/office/drawing/2014/main" id="{D0212C13-2B64-106C-58C5-6F67F54A7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880" y="1300529"/>
            <a:ext cx="2564442" cy="341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a:extLst>
              <a:ext uri="{FF2B5EF4-FFF2-40B4-BE49-F238E27FC236}">
                <a16:creationId xmlns:a16="http://schemas.microsoft.com/office/drawing/2014/main" id="{311DF4C0-B121-FCE5-35ED-688586B2D7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2806" y="1300527"/>
            <a:ext cx="2564443" cy="341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descr="Une image contenant texte, train, avion&#10;&#10;Le contenu généré par l’IA peut être incorrect.">
            <a:extLst>
              <a:ext uri="{FF2B5EF4-FFF2-40B4-BE49-F238E27FC236}">
                <a16:creationId xmlns:a16="http://schemas.microsoft.com/office/drawing/2014/main" id="{82D6A8AC-386B-EF39-EF19-1ABE104A3B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930327" y="829536"/>
            <a:ext cx="3334498" cy="4445997"/>
          </a:xfrm>
          <a:prstGeom prst="rect">
            <a:avLst/>
          </a:prstGeom>
        </p:spPr>
      </p:pic>
    </p:spTree>
    <p:extLst>
      <p:ext uri="{BB962C8B-B14F-4D97-AF65-F5344CB8AC3E}">
        <p14:creationId xmlns:p14="http://schemas.microsoft.com/office/powerpoint/2010/main" val="516162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texte, graphisme, Graphique, dessin&#10;&#10;Le contenu généré par l’IA peut être incorrect.">
            <a:extLst>
              <a:ext uri="{FF2B5EF4-FFF2-40B4-BE49-F238E27FC236}">
                <a16:creationId xmlns:a16="http://schemas.microsoft.com/office/drawing/2014/main" id="{686666F6-3217-AF74-25AD-1EF6402D3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5" name="Espace réservé du contenu 2">
            <a:extLst>
              <a:ext uri="{FF2B5EF4-FFF2-40B4-BE49-F238E27FC236}">
                <a16:creationId xmlns:a16="http://schemas.microsoft.com/office/drawing/2014/main" id="{231AB807-6106-A22C-3031-66AB1DB0C713}"/>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a:t>Commission Instruments – Tutoriel Installation LED sur Instrument – 08/2025</a:t>
            </a:r>
            <a:endParaRPr lang="fr-FR" sz="1100" dirty="0"/>
          </a:p>
        </p:txBody>
      </p:sp>
      <p:pic>
        <p:nvPicPr>
          <p:cNvPr id="3074" name="Picture 2">
            <a:extLst>
              <a:ext uri="{FF2B5EF4-FFF2-40B4-BE49-F238E27FC236}">
                <a16:creationId xmlns:a16="http://schemas.microsoft.com/office/drawing/2014/main" id="{1215549E-D162-68B1-F095-B630AB1FF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886" y="1480224"/>
            <a:ext cx="2552919" cy="3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a:extLst>
              <a:ext uri="{FF2B5EF4-FFF2-40B4-BE49-F238E27FC236}">
                <a16:creationId xmlns:a16="http://schemas.microsoft.com/office/drawing/2014/main" id="{727A4310-32D6-DE38-FC8E-44681F010D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2196" y="1480224"/>
            <a:ext cx="2552919" cy="3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2">
            <a:extLst>
              <a:ext uri="{FF2B5EF4-FFF2-40B4-BE49-F238E27FC236}">
                <a16:creationId xmlns:a16="http://schemas.microsoft.com/office/drawing/2014/main" id="{F91453AE-C483-BDFC-E565-9C5F75CF0FAE}"/>
              </a:ext>
            </a:extLst>
          </p:cNvPr>
          <p:cNvSpPr txBox="1">
            <a:spLocks noGrp="1"/>
          </p:cNvSpPr>
          <p:nvPr>
            <p:ph type="title"/>
          </p:nvPr>
        </p:nvSpPr>
        <p:spPr>
          <a:xfrm>
            <a:off x="1403789" y="-112843"/>
            <a:ext cx="8596312" cy="163326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None/>
            </a:pPr>
            <a:br>
              <a:rPr lang="fr-FR" sz="2000" kern="100" dirty="0">
                <a:effectLst/>
                <a:latin typeface="Aptos" panose="020B0004020202020204" pitchFamily="34" charset="0"/>
                <a:ea typeface="Aptos" panose="020B0004020202020204" pitchFamily="34" charset="0"/>
                <a:cs typeface="Times New Roman" panose="02020603050405020304" pitchFamily="18" charset="0"/>
              </a:rPr>
            </a:br>
            <a:r>
              <a:rPr lang="fr-FR" sz="3200" kern="100" dirty="0">
                <a:effectLst/>
                <a:latin typeface="Aptos" panose="020B0004020202020204" pitchFamily="34" charset="0"/>
                <a:ea typeface="Aptos" panose="020B0004020202020204" pitchFamily="34" charset="0"/>
                <a:cs typeface="Times New Roman" panose="02020603050405020304" pitchFamily="18" charset="0"/>
              </a:rPr>
              <a:t>A la fin de l’installation </a:t>
            </a:r>
            <a:br>
              <a:rPr lang="fr-FR" sz="3200" kern="100" dirty="0">
                <a:effectLst/>
                <a:latin typeface="Aptos" panose="020B0004020202020204" pitchFamily="34" charset="0"/>
                <a:ea typeface="Aptos" panose="020B0004020202020204" pitchFamily="34" charset="0"/>
                <a:cs typeface="Times New Roman" panose="02020603050405020304" pitchFamily="18" charset="0"/>
              </a:rPr>
            </a:br>
            <a:r>
              <a:rPr lang="fr-FR" sz="3200" kern="100" dirty="0">
                <a:effectLst/>
                <a:latin typeface="Aptos" panose="020B0004020202020204" pitchFamily="34" charset="0"/>
                <a:ea typeface="Aptos" panose="020B0004020202020204" pitchFamily="34" charset="0"/>
                <a:cs typeface="Times New Roman" panose="02020603050405020304" pitchFamily="18" charset="0"/>
              </a:rPr>
              <a:t>Réduisez la longueur de la LED si besoin</a:t>
            </a:r>
          </a:p>
        </p:txBody>
      </p:sp>
      <p:sp>
        <p:nvSpPr>
          <p:cNvPr id="7" name="Espace réservé du contenu 2">
            <a:extLst>
              <a:ext uri="{FF2B5EF4-FFF2-40B4-BE49-F238E27FC236}">
                <a16:creationId xmlns:a16="http://schemas.microsoft.com/office/drawing/2014/main" id="{BDA44E89-2C01-1DF1-4242-4329204F06C0}"/>
              </a:ext>
            </a:extLst>
          </p:cNvPr>
          <p:cNvSpPr txBox="1">
            <a:spLocks/>
          </p:cNvSpPr>
          <p:nvPr/>
        </p:nvSpPr>
        <p:spPr>
          <a:xfrm>
            <a:off x="1403789" y="5064329"/>
            <a:ext cx="8596312" cy="764083"/>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Font typeface="Wingdings 3" charset="2"/>
              <a:buNone/>
            </a:pPr>
            <a:br>
              <a:rPr lang="fr-FR" sz="2000" kern="100" dirty="0">
                <a:latin typeface="Aptos" panose="020B0004020202020204" pitchFamily="34" charset="0"/>
                <a:ea typeface="Aptos" panose="020B0004020202020204" pitchFamily="34" charset="0"/>
                <a:cs typeface="Times New Roman" panose="02020603050405020304" pitchFamily="18" charset="0"/>
              </a:rPr>
            </a:br>
            <a:r>
              <a:rPr lang="fr-FR" sz="3200"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Et pensez à vérifier l’état de vos piles !!</a:t>
            </a:r>
          </a:p>
        </p:txBody>
      </p:sp>
    </p:spTree>
    <p:extLst>
      <p:ext uri="{BB962C8B-B14F-4D97-AF65-F5344CB8AC3E}">
        <p14:creationId xmlns:p14="http://schemas.microsoft.com/office/powerpoint/2010/main" val="270873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texte, graphisme, Graphique, dessin&#10;&#10;Le contenu généré par l’IA peut être incorrect.">
            <a:extLst>
              <a:ext uri="{FF2B5EF4-FFF2-40B4-BE49-F238E27FC236}">
                <a16:creationId xmlns:a16="http://schemas.microsoft.com/office/drawing/2014/main" id="{D05FD35E-11CC-3B72-FEC2-306ED9AE2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5" name="Espace réservé du contenu 2">
            <a:extLst>
              <a:ext uri="{FF2B5EF4-FFF2-40B4-BE49-F238E27FC236}">
                <a16:creationId xmlns:a16="http://schemas.microsoft.com/office/drawing/2014/main" id="{3250D2FA-0A2F-6270-0D54-2289A80EB728}"/>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a:t>Commission Instruments – Tutoriel Installation LED sur Instrument – 08/2025</a:t>
            </a:r>
            <a:endParaRPr lang="fr-FR" sz="1100" dirty="0"/>
          </a:p>
        </p:txBody>
      </p:sp>
      <p:sp>
        <p:nvSpPr>
          <p:cNvPr id="6" name="Espace réservé du contenu 2">
            <a:extLst>
              <a:ext uri="{FF2B5EF4-FFF2-40B4-BE49-F238E27FC236}">
                <a16:creationId xmlns:a16="http://schemas.microsoft.com/office/drawing/2014/main" id="{59526030-FBC5-A073-88BA-EDE65FED333A}"/>
              </a:ext>
            </a:extLst>
          </p:cNvPr>
          <p:cNvSpPr txBox="1">
            <a:spLocks/>
          </p:cNvSpPr>
          <p:nvPr/>
        </p:nvSpPr>
        <p:spPr>
          <a:xfrm>
            <a:off x="687301" y="252981"/>
            <a:ext cx="8596312" cy="1633268"/>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Font typeface="Wingdings 3" charset="2"/>
              <a:buNone/>
            </a:pPr>
            <a:r>
              <a:rPr lang="fr-FR" sz="2000"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Fixation du boitier LED par vos soins </a:t>
            </a:r>
            <a:br>
              <a:rPr lang="fr-FR" sz="2000"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br>
            <a:br>
              <a:rPr lang="fr-FR" sz="2000" kern="100" dirty="0">
                <a:latin typeface="Aptos" panose="020B0004020202020204" pitchFamily="34" charset="0"/>
                <a:ea typeface="Aptos" panose="020B0004020202020204" pitchFamily="34" charset="0"/>
                <a:cs typeface="Times New Roman" panose="02020603050405020304" pitchFamily="18" charset="0"/>
              </a:rPr>
            </a:br>
            <a:r>
              <a:rPr lang="fr-FR" sz="2000" kern="100" dirty="0">
                <a:latin typeface="Aptos" panose="020B0004020202020204" pitchFamily="34" charset="0"/>
                <a:ea typeface="Aptos" panose="020B0004020202020204" pitchFamily="34" charset="0"/>
                <a:cs typeface="Times New Roman" panose="02020603050405020304" pitchFamily="18" charset="0"/>
              </a:rPr>
              <a:t>vous avez la possibilité de : </a:t>
            </a:r>
          </a:p>
          <a:p>
            <a:pPr marL="0" indent="0" algn="ctr">
              <a:lnSpc>
                <a:spcPct val="107000"/>
              </a:lnSpc>
              <a:spcAft>
                <a:spcPts val="800"/>
              </a:spcAft>
              <a:buFont typeface="Wingdings 3" charset="2"/>
              <a:buNone/>
            </a:pPr>
            <a:endParaRPr lang="fr-FR" sz="2000" kern="100" dirty="0">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r>
              <a:rPr lang="fr-FR" sz="2000" kern="100" dirty="0">
                <a:latin typeface="Aptos" panose="020B0004020202020204" pitchFamily="34" charset="0"/>
                <a:ea typeface="Aptos" panose="020B0004020202020204" pitchFamily="34" charset="0"/>
                <a:cs typeface="Times New Roman" panose="02020603050405020304" pitchFamily="18" charset="0"/>
              </a:rPr>
              <a:t>Fixer le boitier directement sur votre instrument ( scotch, scratch, .. )</a:t>
            </a:r>
          </a:p>
          <a:p>
            <a:pPr marL="0" indent="0" algn="ctr">
              <a:lnSpc>
                <a:spcPct val="107000"/>
              </a:lnSpc>
              <a:spcAft>
                <a:spcPts val="800"/>
              </a:spcAft>
              <a:buFont typeface="Wingdings 3" charset="2"/>
              <a:buNone/>
            </a:pPr>
            <a:r>
              <a:rPr lang="fr-FR" sz="2000" kern="100" dirty="0">
                <a:latin typeface="Aptos" panose="020B0004020202020204" pitchFamily="34" charset="0"/>
                <a:ea typeface="Aptos" panose="020B0004020202020204" pitchFamily="34" charset="0"/>
                <a:cs typeface="Times New Roman" panose="02020603050405020304" pitchFamily="18" charset="0"/>
              </a:rPr>
              <a:t>Pensez à un démontage facile et rapide</a:t>
            </a:r>
          </a:p>
          <a:p>
            <a:pPr marL="0" indent="0" algn="ctr">
              <a:lnSpc>
                <a:spcPct val="107000"/>
              </a:lnSpc>
              <a:spcAft>
                <a:spcPts val="800"/>
              </a:spcAft>
              <a:buFont typeface="Wingdings 3" charset="2"/>
              <a:buNone/>
            </a:pPr>
            <a:endParaRPr lang="fr-FR" sz="2000" kern="100" dirty="0">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r>
              <a:rPr lang="fr-FR" sz="2000" kern="100" dirty="0">
                <a:latin typeface="Aptos" panose="020B0004020202020204" pitchFamily="34" charset="0"/>
                <a:ea typeface="Aptos" panose="020B0004020202020204" pitchFamily="34" charset="0"/>
                <a:cs typeface="Times New Roman" panose="02020603050405020304" pitchFamily="18" charset="0"/>
              </a:rPr>
              <a:t>Mettre le boitier dans votre poche</a:t>
            </a:r>
          </a:p>
          <a:p>
            <a:pPr marL="0" indent="0" algn="ctr">
              <a:lnSpc>
                <a:spcPct val="107000"/>
              </a:lnSpc>
              <a:spcAft>
                <a:spcPts val="800"/>
              </a:spcAft>
              <a:buFont typeface="Wingdings 3" charset="2"/>
              <a:buNone/>
            </a:pPr>
            <a:endParaRPr lang="fr-FR" sz="2000" kern="100" dirty="0">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r>
              <a:rPr lang="fr-FR" sz="2000" kern="100" dirty="0">
                <a:latin typeface="Aptos" panose="020B0004020202020204" pitchFamily="34" charset="0"/>
                <a:ea typeface="Aptos" panose="020B0004020202020204" pitchFamily="34" charset="0"/>
                <a:cs typeface="Times New Roman" panose="02020603050405020304" pitchFamily="18" charset="0"/>
              </a:rPr>
              <a:t>Mettre le boitier dans une pochette</a:t>
            </a:r>
          </a:p>
          <a:p>
            <a:pPr marL="0" indent="0" algn="ctr">
              <a:lnSpc>
                <a:spcPct val="107000"/>
              </a:lnSpc>
              <a:spcAft>
                <a:spcPts val="800"/>
              </a:spcAft>
              <a:buFont typeface="Wingdings 3" charset="2"/>
              <a:buNone/>
            </a:pPr>
            <a:endParaRPr lang="fr-FR" sz="20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Font typeface="Wingdings 3" charset="2"/>
              <a:buNone/>
            </a:pPr>
            <a:br>
              <a:rPr lang="fr-FR" sz="1400" kern="100" dirty="0">
                <a:latin typeface="Aptos" panose="020B0004020202020204" pitchFamily="34" charset="0"/>
                <a:ea typeface="Aptos" panose="020B0004020202020204" pitchFamily="34" charset="0"/>
                <a:cs typeface="Times New Roman" panose="02020603050405020304" pitchFamily="18" charset="0"/>
              </a:rPr>
            </a:br>
            <a:br>
              <a:rPr lang="fr-FR" sz="2000" kern="100" dirty="0">
                <a:latin typeface="Aptos" panose="020B0004020202020204" pitchFamily="34" charset="0"/>
                <a:ea typeface="Aptos" panose="020B0004020202020204" pitchFamily="34" charset="0"/>
                <a:cs typeface="Times New Roman" panose="02020603050405020304" pitchFamily="18" charset="0"/>
              </a:rPr>
            </a:br>
            <a:endParaRPr lang="fr-FR" sz="20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4100" name="Picture 4">
            <a:extLst>
              <a:ext uri="{FF2B5EF4-FFF2-40B4-BE49-F238E27FC236}">
                <a16:creationId xmlns:a16="http://schemas.microsoft.com/office/drawing/2014/main" id="{8DF356B2-F144-A5E2-3934-7191DB013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0747" y="252981"/>
            <a:ext cx="2223398" cy="296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a:extLst>
              <a:ext uri="{FF2B5EF4-FFF2-40B4-BE49-F238E27FC236}">
                <a16:creationId xmlns:a16="http://schemas.microsoft.com/office/drawing/2014/main" id="{DBA144CF-BFB0-AD0A-3B31-B09738122E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855" y="2653078"/>
            <a:ext cx="2247791" cy="299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7">
            <a:extLst>
              <a:ext uri="{FF2B5EF4-FFF2-40B4-BE49-F238E27FC236}">
                <a16:creationId xmlns:a16="http://schemas.microsoft.com/office/drawing/2014/main" id="{DD83C7D1-F3A0-9F51-78A8-DEF10C8D54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3157" y="3607965"/>
            <a:ext cx="2247791" cy="299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75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texte, graphisme, Graphique, dessin&#10;&#10;Le contenu généré par l’IA peut être incorrect.">
            <a:extLst>
              <a:ext uri="{FF2B5EF4-FFF2-40B4-BE49-F238E27FC236}">
                <a16:creationId xmlns:a16="http://schemas.microsoft.com/office/drawing/2014/main" id="{00F98E91-EB8A-30E7-7ACA-2CC8F5800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5" name="Espace réservé du contenu 2">
            <a:extLst>
              <a:ext uri="{FF2B5EF4-FFF2-40B4-BE49-F238E27FC236}">
                <a16:creationId xmlns:a16="http://schemas.microsoft.com/office/drawing/2014/main" id="{1783649D-8C3C-ED73-6213-6EA0E498D309}"/>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dirty="0"/>
              <a:t>Commission Instruments – Tutoriel Installation LED sur Instrument – 08/2025</a:t>
            </a:r>
          </a:p>
        </p:txBody>
      </p:sp>
      <p:sp>
        <p:nvSpPr>
          <p:cNvPr id="6" name="Espace réservé du contenu 2">
            <a:extLst>
              <a:ext uri="{FF2B5EF4-FFF2-40B4-BE49-F238E27FC236}">
                <a16:creationId xmlns:a16="http://schemas.microsoft.com/office/drawing/2014/main" id="{2B78484A-2CB8-75B1-86D1-2B4ECA37EA91}"/>
              </a:ext>
            </a:extLst>
          </p:cNvPr>
          <p:cNvSpPr txBox="1">
            <a:spLocks/>
          </p:cNvSpPr>
          <p:nvPr/>
        </p:nvSpPr>
        <p:spPr>
          <a:xfrm>
            <a:off x="687301" y="252981"/>
            <a:ext cx="8596312" cy="1633268"/>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Font typeface="Wingdings 3" charset="2"/>
              <a:buNone/>
            </a:pPr>
            <a:r>
              <a:rPr lang="fr-FR" sz="2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Exemple de réalisation rapide d’une pochette </a:t>
            </a:r>
          </a:p>
        </p:txBody>
      </p:sp>
      <p:pic>
        <p:nvPicPr>
          <p:cNvPr id="6146" name="Picture 2">
            <a:extLst>
              <a:ext uri="{FF2B5EF4-FFF2-40B4-BE49-F238E27FC236}">
                <a16:creationId xmlns:a16="http://schemas.microsoft.com/office/drawing/2014/main" id="{67DE9F9E-58E1-23A3-CCCE-90E14D2B0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831" y="962295"/>
            <a:ext cx="1927554" cy="257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a:extLst>
              <a:ext uri="{FF2B5EF4-FFF2-40B4-BE49-F238E27FC236}">
                <a16:creationId xmlns:a16="http://schemas.microsoft.com/office/drawing/2014/main" id="{4EC06B43-BC92-3448-930D-C0A76729B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8387" y="962295"/>
            <a:ext cx="1927554" cy="257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a:extLst>
              <a:ext uri="{FF2B5EF4-FFF2-40B4-BE49-F238E27FC236}">
                <a16:creationId xmlns:a16="http://schemas.microsoft.com/office/drawing/2014/main" id="{E2BB0E84-08EE-4B81-1901-207379A256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943" y="962295"/>
            <a:ext cx="1958118" cy="261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a:extLst>
              <a:ext uri="{FF2B5EF4-FFF2-40B4-BE49-F238E27FC236}">
                <a16:creationId xmlns:a16="http://schemas.microsoft.com/office/drawing/2014/main" id="{B0C31A5A-F8AD-2CCB-165C-6A3144635D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3594" y="988649"/>
            <a:ext cx="1927554" cy="257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a:extLst>
              <a:ext uri="{FF2B5EF4-FFF2-40B4-BE49-F238E27FC236}">
                <a16:creationId xmlns:a16="http://schemas.microsoft.com/office/drawing/2014/main" id="{4C973EB0-0E39-43E7-31DA-BCCC950249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0916" y="3678081"/>
            <a:ext cx="1927738" cy="25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7">
            <a:extLst>
              <a:ext uri="{FF2B5EF4-FFF2-40B4-BE49-F238E27FC236}">
                <a16:creationId xmlns:a16="http://schemas.microsoft.com/office/drawing/2014/main" id="{90F3810B-0FA2-20B4-7F9D-FC3A303C89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943" y="3788963"/>
            <a:ext cx="1907789" cy="2543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345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6D161E0-DAAA-4F51-5E5E-398DFE5D3642}"/>
              </a:ext>
            </a:extLst>
          </p:cNvPr>
          <p:cNvSpPr>
            <a:spLocks noGrp="1"/>
          </p:cNvSpPr>
          <p:nvPr>
            <p:ph idx="1"/>
          </p:nvPr>
        </p:nvSpPr>
        <p:spPr>
          <a:xfrm>
            <a:off x="1535473" y="6416962"/>
            <a:ext cx="5077763" cy="346365"/>
          </a:xfrm>
        </p:spPr>
        <p:txBody>
          <a:bodyPr>
            <a:normAutofit/>
          </a:bodyPr>
          <a:lstStyle/>
          <a:p>
            <a:pPr marL="0" indent="0">
              <a:buNone/>
            </a:pPr>
            <a:r>
              <a:rPr lang="fr-FR" sz="1100" dirty="0"/>
              <a:t>Commission Instruments – Tutoriel Installation LED sur Instrument – 08/2025</a:t>
            </a:r>
          </a:p>
        </p:txBody>
      </p:sp>
      <p:pic>
        <p:nvPicPr>
          <p:cNvPr id="4" name="Espace réservé du contenu 4" descr="Une image contenant texte, graphisme, Graphique, dessin&#10;&#10;Le contenu généré par l’IA peut être incorrect.">
            <a:extLst>
              <a:ext uri="{FF2B5EF4-FFF2-40B4-BE49-F238E27FC236}">
                <a16:creationId xmlns:a16="http://schemas.microsoft.com/office/drawing/2014/main" id="{E0862B2E-71DC-669E-5E09-FB0881655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pic>
        <p:nvPicPr>
          <p:cNvPr id="1026" name="Picture 2">
            <a:extLst>
              <a:ext uri="{FF2B5EF4-FFF2-40B4-BE49-F238E27FC236}">
                <a16:creationId xmlns:a16="http://schemas.microsoft.com/office/drawing/2014/main" id="{AE003EB6-0730-75BA-DB0C-C4F4DF065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02" y="302299"/>
            <a:ext cx="1667019" cy="222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2A56B38E-6A73-32BB-7BE9-FA7F651AFC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9682" y="302299"/>
            <a:ext cx="1667019" cy="222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56D919C2-838A-DBF2-50C9-1BAB307758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02" y="3366248"/>
            <a:ext cx="1663447" cy="221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a:extLst>
              <a:ext uri="{FF2B5EF4-FFF2-40B4-BE49-F238E27FC236}">
                <a16:creationId xmlns:a16="http://schemas.microsoft.com/office/drawing/2014/main" id="{15F02CED-C884-792C-F989-A783F2BCAB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594" y="3337044"/>
            <a:ext cx="1667019" cy="222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88007ECD-3B86-1BB7-A8A4-FCDA54AF80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302298"/>
            <a:ext cx="1663447" cy="221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a:extLst>
              <a:ext uri="{FF2B5EF4-FFF2-40B4-BE49-F238E27FC236}">
                <a16:creationId xmlns:a16="http://schemas.microsoft.com/office/drawing/2014/main" id="{3D5E1236-A267-F8A4-4DCB-4666508034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72379" y="302297"/>
            <a:ext cx="1663447" cy="221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a:extLst>
              <a:ext uri="{FF2B5EF4-FFF2-40B4-BE49-F238E27FC236}">
                <a16:creationId xmlns:a16="http://schemas.microsoft.com/office/drawing/2014/main" id="{8CD5791E-4508-BCE1-4595-40E0EF9D1F9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5999" y="3337044"/>
            <a:ext cx="1663447" cy="221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A4AE01B8-485C-7C85-B16F-D26E19C089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72379" y="3361485"/>
            <a:ext cx="1667019" cy="222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a:extLst>
              <a:ext uri="{FF2B5EF4-FFF2-40B4-BE49-F238E27FC236}">
                <a16:creationId xmlns:a16="http://schemas.microsoft.com/office/drawing/2014/main" id="{18F2A03B-D37B-301C-F49B-34ECD510283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89062" y="302299"/>
            <a:ext cx="1663447" cy="221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a:extLst>
              <a:ext uri="{FF2B5EF4-FFF2-40B4-BE49-F238E27FC236}">
                <a16:creationId xmlns:a16="http://schemas.microsoft.com/office/drawing/2014/main" id="{3ECB3E80-B3A8-E61E-3C65-77814196D36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38643" y="3361485"/>
            <a:ext cx="1667019" cy="222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descr="Une image contenant musique, tambour, instrument de musique, intérieur&#10;&#10;Le contenu généré par l’IA peut être incorrect.">
            <a:extLst>
              <a:ext uri="{FF2B5EF4-FFF2-40B4-BE49-F238E27FC236}">
                <a16:creationId xmlns:a16="http://schemas.microsoft.com/office/drawing/2014/main" id="{88CFB16F-03A9-5D24-A9C9-DE9AA5AF6DB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48758" y="302297"/>
            <a:ext cx="1663447" cy="2217929"/>
          </a:xfrm>
          <a:prstGeom prst="rect">
            <a:avLst/>
          </a:prstGeom>
        </p:spPr>
      </p:pic>
      <p:pic>
        <p:nvPicPr>
          <p:cNvPr id="8" name="Image 7" descr="Une image contenant musique, tambour, intérieur, sol&#10;&#10;Le contenu généré par l’IA peut être incorrect.">
            <a:extLst>
              <a:ext uri="{FF2B5EF4-FFF2-40B4-BE49-F238E27FC236}">
                <a16:creationId xmlns:a16="http://schemas.microsoft.com/office/drawing/2014/main" id="{547D84FA-B895-B47A-5CD4-18985A11403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17258" y="3315690"/>
            <a:ext cx="1667020" cy="2222693"/>
          </a:xfrm>
          <a:prstGeom prst="rect">
            <a:avLst/>
          </a:prstGeom>
        </p:spPr>
      </p:pic>
    </p:spTree>
    <p:extLst>
      <p:ext uri="{BB962C8B-B14F-4D97-AF65-F5344CB8AC3E}">
        <p14:creationId xmlns:p14="http://schemas.microsoft.com/office/powerpoint/2010/main" val="2062046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texte, graphisme, Graphique, dessin&#10;&#10;Le contenu généré par l’IA peut être incorrect.">
            <a:extLst>
              <a:ext uri="{FF2B5EF4-FFF2-40B4-BE49-F238E27FC236}">
                <a16:creationId xmlns:a16="http://schemas.microsoft.com/office/drawing/2014/main" id="{D05FD35E-11CC-3B72-FEC2-306ED9AE2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a:prstGeom prst="rect">
            <a:avLst/>
          </a:prstGeom>
        </p:spPr>
      </p:pic>
      <p:sp>
        <p:nvSpPr>
          <p:cNvPr id="5" name="Espace réservé du contenu 2">
            <a:extLst>
              <a:ext uri="{FF2B5EF4-FFF2-40B4-BE49-F238E27FC236}">
                <a16:creationId xmlns:a16="http://schemas.microsoft.com/office/drawing/2014/main" id="{3250D2FA-0A2F-6270-0D54-2289A80EB728}"/>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dirty="0"/>
              <a:t>Commission Instruments – Tutoriel Installation LED sur Instrument – 08/2025</a:t>
            </a:r>
          </a:p>
        </p:txBody>
      </p:sp>
      <p:sp>
        <p:nvSpPr>
          <p:cNvPr id="6" name="Espace réservé du contenu 2">
            <a:extLst>
              <a:ext uri="{FF2B5EF4-FFF2-40B4-BE49-F238E27FC236}">
                <a16:creationId xmlns:a16="http://schemas.microsoft.com/office/drawing/2014/main" id="{59526030-FBC5-A073-88BA-EDE65FED333A}"/>
              </a:ext>
            </a:extLst>
          </p:cNvPr>
          <p:cNvSpPr txBox="1">
            <a:spLocks/>
          </p:cNvSpPr>
          <p:nvPr/>
        </p:nvSpPr>
        <p:spPr>
          <a:xfrm>
            <a:off x="672910" y="0"/>
            <a:ext cx="8596312" cy="1633268"/>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Font typeface="Wingdings 3" charset="2"/>
              <a:buNone/>
            </a:pPr>
            <a:endParaRPr lang="fr-FR" sz="2000" kern="100" dirty="0">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r>
              <a:rPr lang="fr-FR" sz="3600" kern="100" dirty="0">
                <a:latin typeface="Aptos" panose="020B0004020202020204" pitchFamily="34" charset="0"/>
                <a:ea typeface="Aptos" panose="020B0004020202020204" pitchFamily="34" charset="0"/>
                <a:cs typeface="Times New Roman" panose="02020603050405020304" pitchFamily="18" charset="0"/>
              </a:rPr>
              <a:t>Nous vous conseillons de démonter votre</a:t>
            </a:r>
          </a:p>
          <a:p>
            <a:pPr marL="0" indent="0" algn="ctr">
              <a:lnSpc>
                <a:spcPct val="107000"/>
              </a:lnSpc>
              <a:spcAft>
                <a:spcPts val="800"/>
              </a:spcAft>
              <a:buFont typeface="Wingdings 3" charset="2"/>
              <a:buNone/>
            </a:pPr>
            <a:r>
              <a:rPr lang="fr-FR" sz="3600" kern="100" dirty="0">
                <a:latin typeface="Aptos" panose="020B0004020202020204" pitchFamily="34" charset="0"/>
                <a:ea typeface="Aptos" panose="020B0004020202020204" pitchFamily="34" charset="0"/>
                <a:cs typeface="Times New Roman" panose="02020603050405020304" pitchFamily="18" charset="0"/>
              </a:rPr>
              <a:t>éclairage </a:t>
            </a:r>
            <a:r>
              <a:rPr lang="fr-FR" sz="3600" kern="100" dirty="0" err="1">
                <a:latin typeface="Aptos" panose="020B0004020202020204" pitchFamily="34" charset="0"/>
                <a:ea typeface="Aptos" panose="020B0004020202020204" pitchFamily="34" charset="0"/>
                <a:cs typeface="Times New Roman" panose="02020603050405020304" pitchFamily="18" charset="0"/>
              </a:rPr>
              <a:t>Led</a:t>
            </a:r>
            <a:r>
              <a:rPr lang="fr-FR" sz="3600" kern="100" dirty="0">
                <a:latin typeface="Aptos" panose="020B0004020202020204" pitchFamily="34" charset="0"/>
                <a:ea typeface="Aptos" panose="020B0004020202020204" pitchFamily="34" charset="0"/>
                <a:cs typeface="Times New Roman" panose="02020603050405020304" pitchFamily="18" charset="0"/>
              </a:rPr>
              <a:t> quand vous n’en avez </a:t>
            </a:r>
          </a:p>
          <a:p>
            <a:pPr marL="0" indent="0" algn="ctr">
              <a:lnSpc>
                <a:spcPct val="107000"/>
              </a:lnSpc>
              <a:spcAft>
                <a:spcPts val="800"/>
              </a:spcAft>
              <a:buFont typeface="Wingdings 3" charset="2"/>
              <a:buNone/>
            </a:pPr>
            <a:r>
              <a:rPr lang="fr-FR" sz="3600" kern="100" dirty="0">
                <a:latin typeface="Aptos" panose="020B0004020202020204" pitchFamily="34" charset="0"/>
                <a:ea typeface="Aptos" panose="020B0004020202020204" pitchFamily="34" charset="0"/>
                <a:cs typeface="Times New Roman" panose="02020603050405020304" pitchFamily="18" charset="0"/>
              </a:rPr>
              <a:t>plus besoin</a:t>
            </a:r>
          </a:p>
          <a:p>
            <a:pPr marL="0" indent="0" algn="ctr">
              <a:lnSpc>
                <a:spcPct val="107000"/>
              </a:lnSpc>
              <a:spcAft>
                <a:spcPts val="800"/>
              </a:spcAft>
              <a:buFont typeface="Wingdings 3" charset="2"/>
              <a:buNone/>
            </a:pPr>
            <a:endParaRPr lang="fr-FR" sz="3600" kern="100" dirty="0">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r>
              <a:rPr lang="fr-FR" sz="3600" kern="100" dirty="0">
                <a:latin typeface="Aptos" panose="020B0004020202020204" pitchFamily="34" charset="0"/>
                <a:ea typeface="Aptos" panose="020B0004020202020204" pitchFamily="34" charset="0"/>
                <a:cs typeface="Times New Roman" panose="02020603050405020304" pitchFamily="18" charset="0"/>
              </a:rPr>
              <a:t>Le boitier est fragile et avec les vibrations</a:t>
            </a:r>
          </a:p>
          <a:p>
            <a:pPr marL="0" indent="0" algn="ctr">
              <a:lnSpc>
                <a:spcPct val="107000"/>
              </a:lnSpc>
              <a:spcAft>
                <a:spcPts val="800"/>
              </a:spcAft>
              <a:buFont typeface="Wingdings 3" charset="2"/>
              <a:buNone/>
            </a:pPr>
            <a:r>
              <a:rPr lang="fr-FR" sz="3600" kern="100" dirty="0">
                <a:latin typeface="Aptos" panose="020B0004020202020204" pitchFamily="34" charset="0"/>
                <a:ea typeface="Aptos" panose="020B0004020202020204" pitchFamily="34" charset="0"/>
                <a:cs typeface="Times New Roman" panose="02020603050405020304" pitchFamily="18" charset="0"/>
              </a:rPr>
              <a:t>de l’instrument l’éclairage devient </a:t>
            </a:r>
          </a:p>
          <a:p>
            <a:pPr marL="0" indent="0" algn="ctr">
              <a:lnSpc>
                <a:spcPct val="107000"/>
              </a:lnSpc>
              <a:spcAft>
                <a:spcPts val="800"/>
              </a:spcAft>
              <a:buFont typeface="Wingdings 3" charset="2"/>
              <a:buNone/>
            </a:pPr>
            <a:r>
              <a:rPr lang="fr-FR" sz="3600" kern="100" dirty="0">
                <a:latin typeface="Aptos" panose="020B0004020202020204" pitchFamily="34" charset="0"/>
                <a:ea typeface="Aptos" panose="020B0004020202020204" pitchFamily="34" charset="0"/>
                <a:cs typeface="Times New Roman" panose="02020603050405020304" pitchFamily="18" charset="0"/>
              </a:rPr>
              <a:t>Hors Service</a:t>
            </a:r>
          </a:p>
          <a:p>
            <a:pPr marL="0" indent="0">
              <a:lnSpc>
                <a:spcPct val="107000"/>
              </a:lnSpc>
              <a:spcAft>
                <a:spcPts val="800"/>
              </a:spcAft>
              <a:buFont typeface="Wingdings 3" charset="2"/>
              <a:buNone/>
            </a:pPr>
            <a:br>
              <a:rPr lang="fr-FR" sz="1400" kern="100" dirty="0">
                <a:latin typeface="Aptos" panose="020B0004020202020204" pitchFamily="34" charset="0"/>
                <a:ea typeface="Aptos" panose="020B0004020202020204" pitchFamily="34" charset="0"/>
                <a:cs typeface="Times New Roman" panose="02020603050405020304" pitchFamily="18" charset="0"/>
              </a:rPr>
            </a:br>
            <a:br>
              <a:rPr lang="fr-FR" sz="2000" kern="100" dirty="0">
                <a:latin typeface="Aptos" panose="020B0004020202020204" pitchFamily="34" charset="0"/>
                <a:ea typeface="Aptos" panose="020B0004020202020204" pitchFamily="34" charset="0"/>
                <a:cs typeface="Times New Roman" panose="02020603050405020304" pitchFamily="18" charset="0"/>
              </a:rPr>
            </a:br>
            <a:endParaRPr lang="fr-FR" sz="20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9576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graphisme, Graphique, dessin&#10;&#10;Le contenu généré par l’IA peut être incorrect.">
            <a:extLst>
              <a:ext uri="{FF2B5EF4-FFF2-40B4-BE49-F238E27FC236}">
                <a16:creationId xmlns:a16="http://schemas.microsoft.com/office/drawing/2014/main" id="{772511FA-F216-C221-C3D0-5489A95332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706" y="5733472"/>
            <a:ext cx="1051767" cy="1029855"/>
          </a:xfrm>
        </p:spPr>
      </p:pic>
      <p:sp>
        <p:nvSpPr>
          <p:cNvPr id="6" name="Espace réservé du contenu 2">
            <a:extLst>
              <a:ext uri="{FF2B5EF4-FFF2-40B4-BE49-F238E27FC236}">
                <a16:creationId xmlns:a16="http://schemas.microsoft.com/office/drawing/2014/main" id="{25A38F4B-7558-FF11-F47B-5204695C63B4}"/>
              </a:ext>
            </a:extLst>
          </p:cNvPr>
          <p:cNvSpPr txBox="1">
            <a:spLocks/>
          </p:cNvSpPr>
          <p:nvPr/>
        </p:nvSpPr>
        <p:spPr>
          <a:xfrm>
            <a:off x="1535473" y="6416962"/>
            <a:ext cx="5077763" cy="3463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fr-FR" sz="1100"/>
              <a:t>Commission Instruments – Tutoriel Installation LED sur Instrument – 08/2025</a:t>
            </a:r>
            <a:endParaRPr lang="fr-FR" sz="1100" dirty="0"/>
          </a:p>
        </p:txBody>
      </p:sp>
      <p:sp>
        <p:nvSpPr>
          <p:cNvPr id="3" name="Espace réservé du contenu 2">
            <a:extLst>
              <a:ext uri="{FF2B5EF4-FFF2-40B4-BE49-F238E27FC236}">
                <a16:creationId xmlns:a16="http://schemas.microsoft.com/office/drawing/2014/main" id="{45BAEE84-EA82-0545-F316-86AC6B1DD472}"/>
              </a:ext>
            </a:extLst>
          </p:cNvPr>
          <p:cNvSpPr txBox="1">
            <a:spLocks/>
          </p:cNvSpPr>
          <p:nvPr/>
        </p:nvSpPr>
        <p:spPr>
          <a:xfrm>
            <a:off x="781380" y="1187569"/>
            <a:ext cx="8596312" cy="1320800"/>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107000"/>
              </a:lnSpc>
              <a:spcAft>
                <a:spcPts val="800"/>
              </a:spcAft>
              <a:buFont typeface="Wingdings 3" charset="2"/>
              <a:buNone/>
            </a:pPr>
            <a:r>
              <a:rPr lang="fr-FR" sz="44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ET SURTOUT</a:t>
            </a:r>
          </a:p>
          <a:p>
            <a:pPr marL="0" indent="0" algn="ctr">
              <a:lnSpc>
                <a:spcPct val="107000"/>
              </a:lnSpc>
              <a:spcAft>
                <a:spcPts val="800"/>
              </a:spcAft>
              <a:buFont typeface="Wingdings 3" charset="2"/>
              <a:buNone/>
            </a:pPr>
            <a:r>
              <a:rPr lang="fr-FR" sz="44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N’OUBLIEZ PAS </a:t>
            </a:r>
          </a:p>
          <a:p>
            <a:pPr marL="0" indent="0" algn="ctr">
              <a:lnSpc>
                <a:spcPct val="107000"/>
              </a:lnSpc>
              <a:spcAft>
                <a:spcPts val="800"/>
              </a:spcAft>
              <a:buFont typeface="Wingdings 3" charset="2"/>
              <a:buNone/>
            </a:pPr>
            <a:r>
              <a:rPr lang="fr-FR" sz="44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QUE VOUS ETES RESPONSABLE</a:t>
            </a:r>
          </a:p>
          <a:p>
            <a:pPr marL="0" indent="0" algn="ctr">
              <a:lnSpc>
                <a:spcPct val="107000"/>
              </a:lnSpc>
              <a:spcAft>
                <a:spcPts val="800"/>
              </a:spcAft>
              <a:buFont typeface="Wingdings 3" charset="2"/>
              <a:buNone/>
            </a:pPr>
            <a:r>
              <a:rPr lang="fr-FR" sz="44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DE VOTRE INSTRUMENT</a:t>
            </a:r>
            <a:endParaRPr lang="fr-FR"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endParaRPr lang="fr-FR"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marL="0" indent="0" algn="ctr">
              <a:lnSpc>
                <a:spcPct val="107000"/>
              </a:lnSpc>
              <a:spcAft>
                <a:spcPts val="800"/>
              </a:spcAft>
              <a:buFont typeface="Wingdings 3" charset="2"/>
              <a:buNone/>
            </a:pPr>
            <a:endParaRPr lang="fr-FR"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marL="0" indent="0" algn="r">
              <a:lnSpc>
                <a:spcPct val="107000"/>
              </a:lnSpc>
              <a:spcAft>
                <a:spcPts val="800"/>
              </a:spcAft>
              <a:buFont typeface="Wingdings 3" charset="2"/>
              <a:buNone/>
            </a:pPr>
            <a:r>
              <a:rPr lang="fr-FR"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Merci à vous</a:t>
            </a:r>
          </a:p>
          <a:p>
            <a:pPr marL="0" indent="0" algn="ctr">
              <a:lnSpc>
                <a:spcPct val="107000"/>
              </a:lnSpc>
              <a:spcAft>
                <a:spcPts val="800"/>
              </a:spcAft>
              <a:buFont typeface="Wingdings 3" charset="2"/>
              <a:buNone/>
            </a:pPr>
            <a:endParaRPr lang="fr-FR" sz="2000" kern="100" dirty="0">
              <a:solidFill>
                <a:srgbClr val="FF0000"/>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046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27A7B5-FB19-B356-154A-40740333126F}"/>
              </a:ext>
            </a:extLst>
          </p:cNvPr>
          <p:cNvSpPr/>
          <p:nvPr/>
        </p:nvSpPr>
        <p:spPr>
          <a:xfrm>
            <a:off x="0" y="-16535"/>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Une image contenant texte, graphisme, Graphique, dessin&#10;&#10;Le contenu généré par l’IA peut être incorrect.">
            <a:extLst>
              <a:ext uri="{FF2B5EF4-FFF2-40B4-BE49-F238E27FC236}">
                <a16:creationId xmlns:a16="http://schemas.microsoft.com/office/drawing/2014/main" id="{1EA6065E-F162-0A44-E3B3-6E9F1B197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505" y="0"/>
            <a:ext cx="6970143" cy="6824931"/>
          </a:xfrm>
          <a:prstGeom prst="rect">
            <a:avLst/>
          </a:prstGeom>
        </p:spPr>
      </p:pic>
    </p:spTree>
    <p:extLst>
      <p:ext uri="{BB962C8B-B14F-4D97-AF65-F5344CB8AC3E}">
        <p14:creationId xmlns:p14="http://schemas.microsoft.com/office/powerpoint/2010/main" val="3881973793"/>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Metadata/LabelInfo.xml><?xml version="1.0" encoding="utf-8"?>
<clbl:labelList xmlns:clbl="http://schemas.microsoft.com/office/2020/mipLabelMetadata">
  <clbl:label id="{90754b47-c413-4aa1-bfc3-c33089241f4f}" enabled="1" method="Standard" siteId="{e339bd4b-2e3b-4035-a452-2112d502f2ff}" contentBits="0" removed="0"/>
</clbl:labelList>
</file>

<file path=docProps/app.xml><?xml version="1.0" encoding="utf-8"?>
<Properties xmlns="http://schemas.openxmlformats.org/officeDocument/2006/extended-properties" xmlns:vt="http://schemas.openxmlformats.org/officeDocument/2006/docPropsVTypes">
  <Template>Office 2013 - 2022 Theme</Template>
  <TotalTime>367</TotalTime>
  <Words>436</Words>
  <Application>Microsoft Office PowerPoint</Application>
  <PresentationFormat>Grand écran</PresentationFormat>
  <Paragraphs>53</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Aptos</vt:lpstr>
      <vt:lpstr>Arial</vt:lpstr>
      <vt:lpstr>Trebuchet MS</vt:lpstr>
      <vt:lpstr>Wingdings 3</vt:lpstr>
      <vt:lpstr>Facette</vt:lpstr>
      <vt:lpstr>Présentation PowerPoint</vt:lpstr>
      <vt:lpstr>Présentation PowerPoint</vt:lpstr>
      <vt:lpstr>Présentation PowerPoint</vt:lpstr>
      <vt:lpstr>Fixation de la LED par vos soins   Tout le monde doit avoir le même modèle de fixation de la LED    Nous vous conseillons de ne pas coller la LED directement sur votre fût  !!  Fixez la LED à l’aide de :      - Scotch transparent ou scotch au couleur du fût     - Colsons, le long des tirants  Cela permettra un démontage facile et évitera les traces de colles sur le fût </vt:lpstr>
      <vt:lpstr>Présentation PowerPoint</vt:lpstr>
      <vt:lpstr> A la fin de l’installation  Réduisez la longueur de la LED si besoin</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Soetens, Philippe</dc:creator>
  <cp:lastModifiedBy>Soetens, Philippe</cp:lastModifiedBy>
  <cp:revision>5</cp:revision>
  <cp:lastPrinted>2025-07-29T08:40:51Z</cp:lastPrinted>
  <dcterms:created xsi:type="dcterms:W3CDTF">2025-07-28T10:37:31Z</dcterms:created>
  <dcterms:modified xsi:type="dcterms:W3CDTF">2025-07-30T10:24:02Z</dcterms:modified>
</cp:coreProperties>
</file>